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58" r:id="rId6"/>
  </p:sldIdLst>
  <p:sldSz cx="18288000" cy="10287000"/>
  <p:notesSz cx="6858000" cy="9144000"/>
  <p:embeddedFontLst>
    <p:embeddedFont>
      <p:font typeface="Aileron Heavy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lear Sans Regular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A0A5E"/>
    <a:srgbClr val="5090CB"/>
    <a:srgbClr val="FF3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3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778E573-ED8E-4412-A49A-807D8C237C20}"/>
              </a:ext>
            </a:extLst>
          </p:cNvPr>
          <p:cNvSpPr/>
          <p:nvPr/>
        </p:nvSpPr>
        <p:spPr>
          <a:xfrm>
            <a:off x="-76200" y="7361041"/>
            <a:ext cx="18360000" cy="29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749948" y="1031545"/>
            <a:ext cx="5218711" cy="4798644"/>
            <a:chOff x="6705600" y="1371600"/>
            <a:chExt cx="10972800" cy="10972800"/>
          </a:xfrm>
          <a:solidFill>
            <a:srgbClr val="FFFFFF"/>
          </a:solidFill>
        </p:grpSpPr>
        <p:sp>
          <p:nvSpPr>
            <p:cNvPr id="3" name="Freeform 3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AutoShape 4"/>
          <p:cNvSpPr/>
          <p:nvPr/>
        </p:nvSpPr>
        <p:spPr>
          <a:xfrm>
            <a:off x="6062794" y="-38100"/>
            <a:ext cx="12225206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TextBox 8"/>
          <p:cNvSpPr txBox="1"/>
          <p:nvPr/>
        </p:nvSpPr>
        <p:spPr>
          <a:xfrm>
            <a:off x="3745766" y="2486364"/>
            <a:ext cx="13699026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SG" sz="5400" dirty="0">
                <a:solidFill>
                  <a:srgbClr val="08222E"/>
                </a:solidFill>
                <a:latin typeface="Aileron Heavy"/>
              </a:rPr>
              <a:t>Title of Research</a:t>
            </a:r>
            <a:endParaRPr lang="en-US" sz="5400" dirty="0">
              <a:solidFill>
                <a:srgbClr val="08222E"/>
              </a:solidFill>
              <a:latin typeface="Aileron Heav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62794" y="6563856"/>
            <a:ext cx="11920406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4400" dirty="0">
                <a:solidFill>
                  <a:schemeClr val="tx2"/>
                </a:solidFill>
                <a:latin typeface="Clear Sans Regular"/>
              </a:rPr>
              <a:t>Student Name (Reg.No.00-NTU-MSPE-0001)</a:t>
            </a:r>
            <a:endParaRPr lang="en-US" sz="4400" u="sng" dirty="0">
              <a:solidFill>
                <a:schemeClr val="tx2"/>
              </a:solidFill>
              <a:latin typeface="Clear Sans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5049" y="3382639"/>
            <a:ext cx="280869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Clear Sans Regular"/>
              </a:rPr>
              <a:t>School Name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5240" y="-35210"/>
            <a:ext cx="2448000" cy="2448000"/>
          </a:xfrm>
          <a:prstGeom prst="rect">
            <a:avLst/>
          </a:prstGeom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EB583AD7-00A1-480A-AC16-C3E7799BC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6294060" y="214650"/>
            <a:ext cx="1294048" cy="1294048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726F69FA-11C8-4DB9-B593-9F9DD2B65456}"/>
              </a:ext>
            </a:extLst>
          </p:cNvPr>
          <p:cNvSpPr txBox="1"/>
          <p:nvPr/>
        </p:nvSpPr>
        <p:spPr>
          <a:xfrm>
            <a:off x="6528703" y="7904083"/>
            <a:ext cx="1092027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dirty="0">
                <a:solidFill>
                  <a:srgbClr val="FF3C55"/>
                </a:solidFill>
                <a:latin typeface="Clear Sans Regular"/>
              </a:rPr>
              <a:t>Supervisor:</a:t>
            </a:r>
          </a:p>
          <a:p>
            <a:pPr>
              <a:spcBef>
                <a:spcPct val="0"/>
              </a:spcBef>
            </a:pPr>
            <a:r>
              <a:rPr lang="en-US" sz="4400" dirty="0">
                <a:solidFill>
                  <a:srgbClr val="FF3C55"/>
                </a:solidFill>
                <a:latin typeface="Clear Sans Regular"/>
              </a:rPr>
              <a:t>Co-Supervisor:  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CDA69B40-F518-4D79-94DA-DC2AFA1644F6}"/>
              </a:ext>
            </a:extLst>
          </p:cNvPr>
          <p:cNvSpPr txBox="1"/>
          <p:nvPr/>
        </p:nvSpPr>
        <p:spPr>
          <a:xfrm>
            <a:off x="12602873" y="603655"/>
            <a:ext cx="3475328" cy="449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500"/>
              </a:lnSpc>
              <a:spcBef>
                <a:spcPct val="0"/>
              </a:spcBef>
            </a:pPr>
            <a:r>
              <a:rPr lang="en-US" sz="3600" dirty="0">
                <a:solidFill>
                  <a:srgbClr val="08222E"/>
                </a:solidFill>
                <a:latin typeface="Clear Sans Regular"/>
              </a:rPr>
              <a:t>Program Name</a:t>
            </a:r>
          </a:p>
        </p:txBody>
      </p:sp>
      <p:pic>
        <p:nvPicPr>
          <p:cNvPr id="1038" name="Picture 14" descr="National Textile University - Wikipedia">
            <a:extLst>
              <a:ext uri="{FF2B5EF4-FFF2-40B4-BE49-F238E27FC236}">
                <a16:creationId xmlns:a16="http://schemas.microsoft.com/office/drawing/2014/main" id="{280A71CE-2BC1-4747-B9C7-11FA78A55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6" y="70184"/>
            <a:ext cx="1515914" cy="174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stainable World Academy | Frankfurt School">
            <a:extLst>
              <a:ext uri="{FF2B5EF4-FFF2-40B4-BE49-F238E27FC236}">
                <a16:creationId xmlns:a16="http://schemas.microsoft.com/office/drawing/2014/main" id="{77133AC9-938A-40A7-B5D8-D9453472E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4" r="14606" b="15064"/>
          <a:stretch/>
        </p:blipFill>
        <p:spPr bwMode="auto">
          <a:xfrm>
            <a:off x="-86978" y="5870921"/>
            <a:ext cx="6281924" cy="135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Sustainable Development Goals | BIO">
            <a:extLst>
              <a:ext uri="{FF2B5EF4-FFF2-40B4-BE49-F238E27FC236}">
                <a16:creationId xmlns:a16="http://schemas.microsoft.com/office/drawing/2014/main" id="{FD31116D-B38A-4E9E-8181-5A5B27CC4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017" y="7217041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The SDG series: evaluating Sustainable Development Goals 7-12 - PRé  Sustainability">
            <a:extLst>
              <a:ext uri="{FF2B5EF4-FFF2-40B4-BE49-F238E27FC236}">
                <a16:creationId xmlns:a16="http://schemas.microsoft.com/office/drawing/2014/main" id="{0DE2FDDB-34F4-470F-9192-02DC7DD21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723750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3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>
            <a:extLst>
              <a:ext uri="{FF2B5EF4-FFF2-40B4-BE49-F238E27FC236}">
                <a16:creationId xmlns:a16="http://schemas.microsoft.com/office/drawing/2014/main" id="{3B268997-5276-A0C6-9305-3D3BC5142B37}"/>
              </a:ext>
            </a:extLst>
          </p:cNvPr>
          <p:cNvSpPr txBox="1"/>
          <p:nvPr/>
        </p:nvSpPr>
        <p:spPr>
          <a:xfrm>
            <a:off x="1143000" y="876300"/>
            <a:ext cx="68580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End-user/Stakeholders' problem</a:t>
            </a:r>
            <a:endParaRPr lang="en-US" sz="3200" b="1" dirty="0">
              <a:solidFill>
                <a:srgbClr val="08222E"/>
              </a:solidFill>
              <a:latin typeface="Aileron Heavy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7E6E438C-145F-6C05-EB20-24C8881B1F4B}"/>
              </a:ext>
            </a:extLst>
          </p:cNvPr>
          <p:cNvSpPr txBox="1"/>
          <p:nvPr/>
        </p:nvSpPr>
        <p:spPr>
          <a:xfrm>
            <a:off x="1295400" y="4381500"/>
            <a:ext cx="87630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</a:rPr>
              <a:t>Importance/urgency of solving this problem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9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>
            <a:extLst>
              <a:ext uri="{FF2B5EF4-FFF2-40B4-BE49-F238E27FC236}">
                <a16:creationId xmlns:a16="http://schemas.microsoft.com/office/drawing/2014/main" id="{3B268997-5276-A0C6-9305-3D3BC5142B37}"/>
              </a:ext>
            </a:extLst>
          </p:cNvPr>
          <p:cNvSpPr txBox="1"/>
          <p:nvPr/>
        </p:nvSpPr>
        <p:spPr>
          <a:xfrm>
            <a:off x="1143000" y="876300"/>
            <a:ext cx="9906000" cy="649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34925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Solutions already available and their limitations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7E6E438C-145F-6C05-EB20-24C8881B1F4B}"/>
              </a:ext>
            </a:extLst>
          </p:cNvPr>
          <p:cNvSpPr txBox="1"/>
          <p:nvPr/>
        </p:nvSpPr>
        <p:spPr>
          <a:xfrm>
            <a:off x="1143000" y="4626812"/>
            <a:ext cx="87630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Specific objectives of the proposed research</a:t>
            </a:r>
          </a:p>
        </p:txBody>
      </p:sp>
    </p:spTree>
    <p:extLst>
      <p:ext uri="{BB962C8B-B14F-4D97-AF65-F5344CB8AC3E}">
        <p14:creationId xmlns:p14="http://schemas.microsoft.com/office/powerpoint/2010/main" val="315591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>
            <a:extLst>
              <a:ext uri="{FF2B5EF4-FFF2-40B4-BE49-F238E27FC236}">
                <a16:creationId xmlns:a16="http://schemas.microsoft.com/office/drawing/2014/main" id="{3B268997-5276-A0C6-9305-3D3BC5142B37}"/>
              </a:ext>
            </a:extLst>
          </p:cNvPr>
          <p:cNvSpPr txBox="1"/>
          <p:nvPr/>
        </p:nvSpPr>
        <p:spPr>
          <a:xfrm>
            <a:off x="1420091" y="1033522"/>
            <a:ext cx="9906000" cy="649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34925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Methodology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7E6E438C-145F-6C05-EB20-24C8881B1F4B}"/>
              </a:ext>
            </a:extLst>
          </p:cNvPr>
          <p:cNvSpPr txBox="1"/>
          <p:nvPr/>
        </p:nvSpPr>
        <p:spPr>
          <a:xfrm>
            <a:off x="1447800" y="4626812"/>
            <a:ext cx="62484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Final expected outcome</a:t>
            </a:r>
          </a:p>
        </p:txBody>
      </p:sp>
    </p:spTree>
    <p:extLst>
      <p:ext uri="{BB962C8B-B14F-4D97-AF65-F5344CB8AC3E}">
        <p14:creationId xmlns:p14="http://schemas.microsoft.com/office/powerpoint/2010/main" val="392052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36DCC24-993F-4C68-AF00-E301ECE02A25}"/>
              </a:ext>
            </a:extLst>
          </p:cNvPr>
          <p:cNvSpPr/>
          <p:nvPr/>
        </p:nvSpPr>
        <p:spPr>
          <a:xfrm>
            <a:off x="0" y="-495300"/>
            <a:ext cx="18360000" cy="10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pic>
        <p:nvPicPr>
          <p:cNvPr id="2074" name="Picture 26" descr="The SDG series: evaluating Sustainable Development Goals 1-6 - PRé  Sustainability">
            <a:extLst>
              <a:ext uri="{FF2B5EF4-FFF2-40B4-BE49-F238E27FC236}">
                <a16:creationId xmlns:a16="http://schemas.microsoft.com/office/drawing/2014/main" id="{318871C1-B2F2-4273-A74C-3F86A7476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" y="-16155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The SDG series: evaluating Sustainable Development Goals 1-6 - PRé  Sustainability">
            <a:extLst>
              <a:ext uri="{FF2B5EF4-FFF2-40B4-BE49-F238E27FC236}">
                <a16:creationId xmlns:a16="http://schemas.microsoft.com/office/drawing/2014/main" id="{3C682D9C-540E-4BED-9FB5-8FE9DF477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90" y="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The SDG series: evaluating Sustainable Development Goals 1-6 - PRé  Sustainability">
            <a:extLst>
              <a:ext uri="{FF2B5EF4-FFF2-40B4-BE49-F238E27FC236}">
                <a16:creationId xmlns:a16="http://schemas.microsoft.com/office/drawing/2014/main" id="{ACCB42F0-069B-4648-A403-C1588D84B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4 | Quality Education – Textile Exchange – SDGS">
            <a:extLst>
              <a:ext uri="{FF2B5EF4-FFF2-40B4-BE49-F238E27FC236}">
                <a16:creationId xmlns:a16="http://schemas.microsoft.com/office/drawing/2014/main" id="{5E0BE982-A840-4709-907C-11683E32E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070" y="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Sustainable Development Goals - Overview - IPRT">
            <a:extLst>
              <a:ext uri="{FF2B5EF4-FFF2-40B4-BE49-F238E27FC236}">
                <a16:creationId xmlns:a16="http://schemas.microsoft.com/office/drawing/2014/main" id="{21D576AB-6FD2-45F6-8750-D5A852129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800" y="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The SDG series: evaluating Sustainable Development Goals 1-6 - PRé  Sustainability">
            <a:extLst>
              <a:ext uri="{FF2B5EF4-FFF2-40B4-BE49-F238E27FC236}">
                <a16:creationId xmlns:a16="http://schemas.microsoft.com/office/drawing/2014/main" id="{E4B8906D-B8D7-4642-AAE3-B8E0905FC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00" y="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Sustainable Development Goals | BIO">
            <a:extLst>
              <a:ext uri="{FF2B5EF4-FFF2-40B4-BE49-F238E27FC236}">
                <a16:creationId xmlns:a16="http://schemas.microsoft.com/office/drawing/2014/main" id="{EC27271F-40DD-438C-A721-3E0B8D6BD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10" y="324000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Pick a Global Goal — Global Goals World Cup">
            <a:extLst>
              <a:ext uri="{FF2B5EF4-FFF2-40B4-BE49-F238E27FC236}">
                <a16:creationId xmlns:a16="http://schemas.microsoft.com/office/drawing/2014/main" id="{33B49F7B-874F-4328-8F3D-A88483683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" y="3223845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Sustainable Development Goals | BIO">
            <a:extLst>
              <a:ext uri="{FF2B5EF4-FFF2-40B4-BE49-F238E27FC236}">
                <a16:creationId xmlns:a16="http://schemas.microsoft.com/office/drawing/2014/main" id="{BA476350-2EEA-4912-A228-203FC871F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56155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Sustainable Development Goals | BIO">
            <a:extLst>
              <a:ext uri="{FF2B5EF4-FFF2-40B4-BE49-F238E27FC236}">
                <a16:creationId xmlns:a16="http://schemas.microsoft.com/office/drawing/2014/main" id="{30CCBFF5-D0FD-425C-9955-BDDE42529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010" y="3256155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9D524C7A-AE60-406E-BCDE-29D6E7C4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00" y="671139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The SDG series: evaluating Sustainable Development Goals 13-17 - PRé  Sustainability">
            <a:extLst>
              <a:ext uri="{FF2B5EF4-FFF2-40B4-BE49-F238E27FC236}">
                <a16:creationId xmlns:a16="http://schemas.microsoft.com/office/drawing/2014/main" id="{7182635C-7DBE-4F9C-AF0A-0473EF786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" y="674370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Disability and the Sustainable Development Goals | ADDC">
            <a:extLst>
              <a:ext uri="{FF2B5EF4-FFF2-40B4-BE49-F238E27FC236}">
                <a16:creationId xmlns:a16="http://schemas.microsoft.com/office/drawing/2014/main" id="{73A7A7A5-04D2-41FE-AF9D-829C0CF4C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780" y="324000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 descr="The SDG series: evaluating Sustainable Development Goals 7-12 - PRé  Sustainability">
            <a:extLst>
              <a:ext uri="{FF2B5EF4-FFF2-40B4-BE49-F238E27FC236}">
                <a16:creationId xmlns:a16="http://schemas.microsoft.com/office/drawing/2014/main" id="{2E3356B6-A1C5-4B8C-8346-935056310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640" y="3223845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MUN Crime Prevention and SDGs">
            <a:extLst>
              <a:ext uri="{FF2B5EF4-FFF2-40B4-BE49-F238E27FC236}">
                <a16:creationId xmlns:a16="http://schemas.microsoft.com/office/drawing/2014/main" id="{CABCB79C-2A33-472E-BDF7-4B33C0E27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010" y="6660653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16 | Peace, Justice and Strong Institutions – Textile Exchange – SDGS">
            <a:extLst>
              <a:ext uri="{FF2B5EF4-FFF2-40B4-BE49-F238E27FC236}">
                <a16:creationId xmlns:a16="http://schemas.microsoft.com/office/drawing/2014/main" id="{55956867-4D2C-47AF-B41D-FE6AB7C81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71139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4" descr="17 | Partnerships for the Goals – Textile Exchange – SDGS">
            <a:extLst>
              <a:ext uri="{FF2B5EF4-FFF2-40B4-BE49-F238E27FC236}">
                <a16:creationId xmlns:a16="http://schemas.microsoft.com/office/drawing/2014/main" id="{6AB4D850-84CB-4229-A847-52E39432D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2" y="6660653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Take Action for the Sustainable Development Goals - United Nations  Sustainable Development">
            <a:extLst>
              <a:ext uri="{FF2B5EF4-FFF2-40B4-BE49-F238E27FC236}">
                <a16:creationId xmlns:a16="http://schemas.microsoft.com/office/drawing/2014/main" id="{0DF98F65-8DB0-467A-8BF1-D3214895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00" y="6719010"/>
            <a:ext cx="3240000" cy="278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445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48</Words>
  <Application>Microsoft Office PowerPoint</Application>
  <PresentationFormat>Custom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Aileron Heavy</vt:lpstr>
      <vt:lpstr>Times New Roman</vt:lpstr>
      <vt:lpstr>Clear Sans Regular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and Purple Geometric Business Plan Presentation</dc:title>
  <cp:lastModifiedBy>Muhammad Arshad</cp:lastModifiedBy>
  <cp:revision>15</cp:revision>
  <dcterms:created xsi:type="dcterms:W3CDTF">2006-08-16T00:00:00Z</dcterms:created>
  <dcterms:modified xsi:type="dcterms:W3CDTF">2023-07-24T10:48:33Z</dcterms:modified>
  <dc:identifier>DAFAeFqD1FY</dc:identifier>
</cp:coreProperties>
</file>